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</p:sldIdLst>
  <p:sldSz cy="5143500" cx="9144000"/>
  <p:notesSz cx="6858000" cy="9144000"/>
  <p:embeddedFontLst>
    <p:embeddedFont>
      <p:font typeface="Lato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84" Type="http://schemas.openxmlformats.org/officeDocument/2006/relationships/slide" Target="slides/slide80.xml"/><Relationship Id="rId83" Type="http://schemas.openxmlformats.org/officeDocument/2006/relationships/slide" Target="slides/slide79.xml"/><Relationship Id="rId42" Type="http://schemas.openxmlformats.org/officeDocument/2006/relationships/slide" Target="slides/slide38.xml"/><Relationship Id="rId86" Type="http://schemas.openxmlformats.org/officeDocument/2006/relationships/font" Target="fonts/Lato-regular.fntdata"/><Relationship Id="rId41" Type="http://schemas.openxmlformats.org/officeDocument/2006/relationships/slide" Target="slides/slide37.xml"/><Relationship Id="rId85" Type="http://schemas.openxmlformats.org/officeDocument/2006/relationships/slide" Target="slides/slide81.xml"/><Relationship Id="rId44" Type="http://schemas.openxmlformats.org/officeDocument/2006/relationships/slide" Target="slides/slide40.xml"/><Relationship Id="rId88" Type="http://schemas.openxmlformats.org/officeDocument/2006/relationships/font" Target="fonts/Lato-italic.fntdata"/><Relationship Id="rId43" Type="http://schemas.openxmlformats.org/officeDocument/2006/relationships/slide" Target="slides/slide39.xml"/><Relationship Id="rId87" Type="http://schemas.openxmlformats.org/officeDocument/2006/relationships/font" Target="fonts/Lato-bold.fntdata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89" Type="http://schemas.openxmlformats.org/officeDocument/2006/relationships/font" Target="fonts/Lato-boldItalic.fntdata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slide" Target="slides/slide71.xml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slide" Target="slides/slide73.xml"/><Relationship Id="rId32" Type="http://schemas.openxmlformats.org/officeDocument/2006/relationships/slide" Target="slides/slide28.xml"/><Relationship Id="rId76" Type="http://schemas.openxmlformats.org/officeDocument/2006/relationships/slide" Target="slides/slide72.xml"/><Relationship Id="rId35" Type="http://schemas.openxmlformats.org/officeDocument/2006/relationships/slide" Target="slides/slide31.xml"/><Relationship Id="rId79" Type="http://schemas.openxmlformats.org/officeDocument/2006/relationships/slide" Target="slides/slide75.xml"/><Relationship Id="rId34" Type="http://schemas.openxmlformats.org/officeDocument/2006/relationships/slide" Target="slides/slide30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gif>
</file>

<file path=ppt/media/image3.pn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c4e6b21d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c4e6b21d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82d50957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82d50957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f3263ec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f3263ec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f3263ecb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f3263ec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ab556b82ba095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ab556b82ba095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ab556b82ba095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ab556b82ba095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82d509578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82d509578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82d50957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82d50957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82d509578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82d509578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ab556b82ba095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ab556b82ba095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ab556b82ba095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ab556b82ba095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f3263ecb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f3263ecb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82d509578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82d50957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82d509578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82d509578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4ab556b82ba095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4ab556b82ba095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82d509578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82d509578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ab556b82ba095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4ab556b82ba095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82d509578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82d509578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ab556b82ba095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4ab556b82ba095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ab556b82ba095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ab556b82ba095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82d509578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82d509578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2d50957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2d50957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715f72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715f72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ab556b82ba095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4ab556b82ba095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ab556b82ba095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4ab556b82ba095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2d509578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2d509578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82d50957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82d50957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82d50957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82d50957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82d509578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82d509578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82d509578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82d509578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82d509578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82d509578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2d50957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2d50957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82d50957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82d50957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82d50957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82d50957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82d509578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82d509578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82d509578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82d509578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82d509578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82d509578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82d50957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82d50957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cd2075c953900f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cd2075c953900f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82d509578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82d509578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82d509578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82d509578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82d509578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82d50957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82d50957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82d50957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82d509578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82d509578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82d5095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82d5095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582d509578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582d50957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82d509578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82d509578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82d50957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82d50957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82d509578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582d509578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82d50957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82d50957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82d509578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82d509578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82d509578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82d50957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582d509578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582d509578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82d50957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82d50957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582d509578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582d509578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f3263ec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f3263ec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82d50957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82d50957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582d509578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582d509578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582d509578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582d509578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82d509578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582d509578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82d509578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82d509578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82d509578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82d509578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82d509578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82d509578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82d509578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582d509578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82d509578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582d509578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82d509578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82d50957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82d50957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82d50957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82d50957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82d50957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582d509578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582d509578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582d50957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582d50957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5129aeaaf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5129aeaaf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129aeaaf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129aeaa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82d509578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82d509578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582d509578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582d509578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582d509578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582d509578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5129aeaaf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5129aeaaf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5129aeaaf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5129aeaaf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2d5095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2d5095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5129aeaaf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5129aeaaf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5cd2075c953900f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5cd2075c953900f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f3263ec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f3263ec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1533350"/>
            <a:ext cx="9144000" cy="9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Boa noite suas lindas!</a:t>
            </a:r>
            <a:endParaRPr b="1" sz="4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Prontas para a S3 ?</a:t>
            </a:r>
            <a:endParaRPr b="1" sz="4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4364429" y="4277246"/>
            <a:ext cx="4299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JS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JS é uma linguagem sensível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JS faz distinção entre maiúscula e minúscula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Tanto faz usar maiúscula ou minúscula, dá na mesma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JS é uma linguagem que cria caso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Case sensitive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JS entende que letras maiúsculas e minúsculas são diferentes.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var nome              var Nome               var NOME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23"/>
          <p:cNvSpPr/>
          <p:nvPr/>
        </p:nvSpPr>
        <p:spPr>
          <a:xfrm>
            <a:off x="2440675" y="3418200"/>
            <a:ext cx="721500" cy="614100"/>
          </a:xfrm>
          <a:prstGeom prst="mathNotEqual">
            <a:avLst>
              <a:gd fmla="val 23520" name="adj1"/>
              <a:gd fmla="val 6600000" name="adj2"/>
              <a:gd fmla="val 11760" name="adj3"/>
            </a:avLst>
          </a:prstGeom>
          <a:solidFill>
            <a:srgbClr val="7E459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7E459B"/>
              </a:highlight>
            </a:endParaRPr>
          </a:p>
        </p:txBody>
      </p:sp>
      <p:sp>
        <p:nvSpPr>
          <p:cNvPr id="108" name="Google Shape;108;p23"/>
          <p:cNvSpPr/>
          <p:nvPr/>
        </p:nvSpPr>
        <p:spPr>
          <a:xfrm>
            <a:off x="5096300" y="3418200"/>
            <a:ext cx="721500" cy="614100"/>
          </a:xfrm>
          <a:prstGeom prst="mathNotEqual">
            <a:avLst>
              <a:gd fmla="val 23520" name="adj1"/>
              <a:gd fmla="val 6600000" name="adj2"/>
              <a:gd fmla="val 11760" name="adj3"/>
            </a:avLst>
          </a:prstGeom>
          <a:solidFill>
            <a:srgbClr val="7E459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7E459B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idx="1" type="body"/>
          </p:nvPr>
        </p:nvSpPr>
        <p:spPr>
          <a:xfrm>
            <a:off x="945600" y="1455575"/>
            <a:ext cx="72528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&lt;lorem Lipsum&gt;</a:t>
            </a:r>
            <a:endParaRPr b="1" sz="36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1ª Fase</a:t>
            </a:r>
            <a:endParaRPr b="1" sz="6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&lt;/lorem lipsum&gt;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/>
        </p:nvSpPr>
        <p:spPr>
          <a:xfrm>
            <a:off x="752325" y="9628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Na trindade da web o HTML é responsável pela estrutura, o CSS pela aparência e JS </a:t>
            </a:r>
            <a:r>
              <a:rPr b="1" lang="pt-BR" sz="4800">
                <a:solidFill>
                  <a:srgbClr val="FFFFFF"/>
                </a:solidFill>
              </a:rPr>
              <a:t>...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Por fazer o HTML conversar com o CSS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Por fazer você arrancar os cabelos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Por fazer os elementos do body funcionarem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Por promover a interação da página, “dar vida”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Por fazer o HTML conversar com o CSS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Por fazer você arrancar os cabelos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Por fazer os elementos do body funcionarem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Por promover a interação da página, “dar vida”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 papel do JS no rolê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JS permite realizar a interação com a página pot meio da manipulação dos elementos do DOM. Com ela é possível: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Editar conteúdos e atributos de elementos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Criar elementos e inseri-los de forma dinâmica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Manipular estilo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536800" y="3063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 papel do JS no rolê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6825"/>
            <a:ext cx="9143999" cy="389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O comando</a:t>
            </a:r>
            <a:endParaRPr b="1" sz="4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 console.log()</a:t>
            </a:r>
            <a:endParaRPr b="1" sz="4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 serve para...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1"/>
          <p:cNvSpPr txBox="1"/>
          <p:nvPr>
            <p:ph idx="1" type="body"/>
          </p:nvPr>
        </p:nvSpPr>
        <p:spPr>
          <a:xfrm>
            <a:off x="475400" y="293425"/>
            <a:ext cx="8229600" cy="4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Apresentar informações no console do navegador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Apresentar instruções e resultados para o usuário da página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Verificar a saída de dados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Testar se o código está funcionando 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945600" y="1280110"/>
            <a:ext cx="75078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&lt;h1&gt;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Na última semana a gente se sentiu um tanto...</a:t>
            </a:r>
            <a:endParaRPr b="1"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&lt;/h1&gt;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idx="1" type="body"/>
          </p:nvPr>
        </p:nvSpPr>
        <p:spPr>
          <a:xfrm>
            <a:off x="475400" y="293425"/>
            <a:ext cx="8229600" cy="4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Apresentar informações no console do navegador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Lato"/>
              <a:buAutoNum type="alphaLcParenR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Apresentar instruções e resultados para o usuário da página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Verificar a saída de dados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2800"/>
              <a:buFont typeface="Lato"/>
              <a:buAutoNum type="alphaLcParenR"/>
            </a:pPr>
            <a:r>
              <a:rPr lang="pt-BR" sz="28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Testar se o código está funcionando </a:t>
            </a:r>
            <a:endParaRPr sz="28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idx="1" type="body"/>
          </p:nvPr>
        </p:nvSpPr>
        <p:spPr>
          <a:xfrm>
            <a:off x="613000" y="2301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console.log()  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Este comando é o melhor amigo de toda desenvolvedora é ele que usamos para 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Mostrar o valor de variáveis ao longo da execução do código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Verificar se partes do código está sendo executada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Diferente do alert(),  que mostra uma mensagem num popup , o console log </a:t>
            </a:r>
            <a:r>
              <a:rPr lang="pt-BR" sz="2400" u="sng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não paralisa</a:t>
            </a:r>
            <a:r>
              <a:rPr lang="pt-BR" sz="2400">
                <a:latin typeface="Lato"/>
                <a:ea typeface="Lato"/>
                <a:cs typeface="Lato"/>
                <a:sym typeface="Lato"/>
              </a:rPr>
              <a:t> a execução do código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 u="sng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Não</a:t>
            </a:r>
            <a:r>
              <a:rPr lang="pt-BR" sz="2400" u="sng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2400">
                <a:latin typeface="Lato"/>
                <a:ea typeface="Lato"/>
                <a:cs typeface="Lato"/>
                <a:sym typeface="Lato"/>
              </a:rPr>
              <a:t>deve ser usado para comunicação com o usuário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Para que usamos prompt() mesmo?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Para mostrar uma mensagem na tela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Para coletar dados do usuário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Para dar ruim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Para mostrar uma mensagem padrão para o usuário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6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Para mostrar uma mensagem na tela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Para coletar dados do usuário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Para dar ruim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Para mostrar uma mensagem padrão para o usuário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7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prompt()  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Este comando para serve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160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Coletar dados de entrada em uma janela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Os dados de entrada são sempre string, mesmo que sejam números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Em interfaces web não é muito usado...prefere-se formulários!</a:t>
            </a:r>
            <a:endParaRPr sz="28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Qual opção possui identificadores válidos?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9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nome, ‘idade’, $numeroTelefone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NOME, idade, nota1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_nome, $telefone, ANO_NASCIMENTO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1nota, sobrenome , nome da mãe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0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nome, ‘idade’, $numeroTelefone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NOME, idade, nota1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_nome, $telefone, ANO_NASCIMENTO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1nota, sobrenome , nome da mãe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1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Identificadores de variáveis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Podem iniciar com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_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,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$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ou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letra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(a-z ou A-Z)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Depois podem ter esses caracteres e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números</a:t>
            </a:r>
            <a:endParaRPr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Não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podem ter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caracteres especiais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(unicode até pode mas não deve!)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Não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pode ser palavra </a:t>
            </a: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reservada</a:t>
            </a:r>
            <a:endParaRPr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2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Quais atribuições de variáveis são válidas?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3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 = ‘JS’; 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nome, idade, telefone; nome = ‘js’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 = JS, idade = 35;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 = ‘JS’, var nome = ‘Python’;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const TAXA = 10/100; TAXA = 5/100;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 = ‘JS’; 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nome, idade, telefone; nome = ‘js’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var nome = JS, idade = 35;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var nome = ‘JS’, var nome = ‘Python’;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const TAXA = 10/100; TAXA = 5/100;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5"/>
          <p:cNvSpPr txBox="1"/>
          <p:nvPr>
            <p:ph idx="1" type="body"/>
          </p:nvPr>
        </p:nvSpPr>
        <p:spPr>
          <a:xfrm>
            <a:off x="613000" y="3063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Declaração </a:t>
            </a:r>
            <a:r>
              <a:rPr b="1" lang="pt-BR" sz="28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de variáveis</a:t>
            </a:r>
            <a:endParaRPr b="1" sz="28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Declarar uma variável significa alocar um espaço em memória para receber um valor futuro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Não precisamos definir tipo na definição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Só precisamos fazer uma vez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Não guarda histórico, sobrescreve!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var nomeDaVariavel  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Também podemos usar </a:t>
            </a:r>
            <a:r>
              <a:rPr b="1" lang="pt-BR" sz="2400">
                <a:latin typeface="Lato"/>
                <a:ea typeface="Lato"/>
                <a:cs typeface="Lato"/>
                <a:sym typeface="Lato"/>
              </a:rPr>
              <a:t>let </a:t>
            </a:r>
            <a:r>
              <a:rPr lang="pt-BR" sz="2400">
                <a:latin typeface="Lato"/>
                <a:ea typeface="Lato"/>
                <a:cs typeface="Lato"/>
                <a:sym typeface="Lato"/>
              </a:rPr>
              <a:t>e </a:t>
            </a:r>
            <a:r>
              <a:rPr b="1" lang="pt-BR" sz="2400">
                <a:latin typeface="Lato"/>
                <a:ea typeface="Lato"/>
                <a:cs typeface="Lato"/>
                <a:sym typeface="Lato"/>
              </a:rPr>
              <a:t>const </a:t>
            </a:r>
            <a:r>
              <a:rPr lang="pt-BR" sz="2400">
                <a:latin typeface="Lato"/>
                <a:ea typeface="Lato"/>
                <a:cs typeface="Lato"/>
                <a:sym typeface="Lato"/>
              </a:rPr>
              <a:t>(veremos mais sobre isso )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6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Atribuição </a:t>
            </a:r>
            <a:r>
              <a:rPr b="1"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de variáveis</a:t>
            </a:r>
            <a:endParaRPr b="1"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Inserir um valor na variável declarada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Podemos declarar e atribuir na mesma linha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Se não atribuirmos a variável retorna undefined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Ocorre da direita para a esquerda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var nomeVariavel = ‘valor’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nomevariavel = ‘novoValor’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outraVariavel = function()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7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Quais são os tipos </a:t>
            </a:r>
            <a:endParaRPr b="1" sz="4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de JS ?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8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string, integer, logic, object</a:t>
            </a: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; 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string, number, boolean, undefined e object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string, array, integer, float e date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JS não tem tipo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9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string, integer, logic, object;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string, number, boolean, undefined e object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string, array, integer, float e date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JS não tem tipo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0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Tipos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String  - ‘JavaScript’, ‘35’, “JS”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Number - 10, 3.14, 192.38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Boolean - true , false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Undefined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Null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Objeto - {prop: valor}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typeof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Retorna o tipo de valor associado a uma variável ou valor literal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typeof ‘texto’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typeof variável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5420700" y="822900"/>
            <a:ext cx="31260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Calma que  hoje tem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 REVISÃO!!!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52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Sobre objetos podemos afirmar?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3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Servem para guardar um conjunto de propriedades e métodos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Representam coisas no mundo real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Tudo em JS é objeto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Todas as anteriores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4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Servem para guardar um conjunto de propriedades e métodos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Representam coisas no mundo real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Lato"/>
              <a:buAutoNum type="alphaLcParenR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Tudo em JS é objeto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Todas as anteriores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5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Objetos</a:t>
            </a:r>
            <a:endParaRPr b="1"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Conjunto de propriedades com nome e valor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var objeto ={}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propriedade : valor,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propriedade2: valor2,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metodo: function(){Instruções}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6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Objetos</a:t>
            </a:r>
            <a:endParaRPr b="1"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Chamada de </a:t>
            </a:r>
            <a:r>
              <a:rPr lang="pt-BR" sz="2400">
                <a:latin typeface="Lato"/>
                <a:ea typeface="Lato"/>
                <a:cs typeface="Lato"/>
                <a:sym typeface="Lato"/>
              </a:rPr>
              <a:t>propriedades: 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objeto. propriedade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Atribuição: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objeto.propriedade = ‘novo_valor’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Chamada de método: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24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objeto.metodo()</a:t>
            </a:r>
            <a:endParaRPr sz="24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7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Lembram do objeto Math</a:t>
            </a:r>
            <a:r>
              <a:rPr b="1" lang="pt-BR" sz="4800">
                <a:solidFill>
                  <a:srgbClr val="FFFFFF"/>
                </a:solidFill>
              </a:rPr>
              <a:t>? Então, listem  3 métodos deste objeto e o que ele faz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8"/>
          <p:cNvSpPr txBox="1"/>
          <p:nvPr>
            <p:ph idx="1" type="body"/>
          </p:nvPr>
        </p:nvSpPr>
        <p:spPr>
          <a:xfrm>
            <a:off x="457200" y="1882025"/>
            <a:ext cx="8229600" cy="23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Valendo! Pode usar a documentação!</a:t>
            </a:r>
            <a:endParaRPr sz="36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9"/>
          <p:cNvSpPr txBox="1"/>
          <p:nvPr>
            <p:ph idx="1" type="body"/>
          </p:nvPr>
        </p:nvSpPr>
        <p:spPr>
          <a:xfrm>
            <a:off x="487950" y="5436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 Math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Objeto que possui métodos (funções matemáticas) disponíveis para serem prontamente utilizadas com números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Math.randon() 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0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Operadores </a:t>
            </a:r>
            <a:r>
              <a:rPr b="1" lang="pt-BR" sz="28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aritméticos</a:t>
            </a:r>
            <a:endParaRPr b="1" sz="28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160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Soma +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Subtração -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Divisão /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Multiplicação *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Potência **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Resto da Divisão %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Lato"/>
              <a:buChar char="●"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Importante lembrar da precedência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1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Criem uma função para mostrar a mensagem “Hello world”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945600" y="1127710"/>
            <a:ext cx="75078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&lt;h1&gt;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Vamos formar 4 times ?</a:t>
            </a:r>
            <a:endParaRPr b="1"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Aguardo os nomes das equipes</a:t>
            </a:r>
            <a:endParaRPr b="1"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&lt;/h1&gt;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2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Funções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Servem para reaproveitar código realizando ações: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function nomeDaFuncao( ){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conjunto de instruções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Criem uma função que receba dois número e retorne a soma dos mesmos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4"/>
          <p:cNvSpPr txBox="1"/>
          <p:nvPr>
            <p:ph idx="1" type="body"/>
          </p:nvPr>
        </p:nvSpPr>
        <p:spPr>
          <a:xfrm>
            <a:off x="613000" y="3063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Retorno de funções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Podemos usar o retorno quando queremos recuperar o valor fora da função para reaproveitar código realizando ações: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function nomeDaFuncao( paramento){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return parametro*2</a:t>
            </a:r>
            <a:endParaRPr b="1"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5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Criem um objeto pessoa que receba as propriedades nome, idade e altura, e crie um método fazer aniversário que adicione 1 ano a idade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6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Métodos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São funções dentro de objetos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 = { metodo: function(){instrução}}</a:t>
            </a:r>
            <a:endParaRPr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Como chama?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objeto.metodo()</a:t>
            </a:r>
            <a:endParaRPr sz="30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7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O que retorna quando fazemos uma comparação usando operadores relacionais?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8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Operadores relacionais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&gt;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&lt;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&gt;=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&lt;=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==  e ===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!= e !==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9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Crie um programa que receba um valor e mostre a mensagem:</a:t>
            </a:r>
            <a:endParaRPr b="1" sz="3600">
              <a:solidFill>
                <a:srgbClr val="FFFFFF"/>
              </a:solidFill>
            </a:endParaRPr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●"/>
            </a:pPr>
            <a:r>
              <a:rPr b="1" lang="pt-BR" sz="3600">
                <a:solidFill>
                  <a:srgbClr val="FFFFFF"/>
                </a:solidFill>
              </a:rPr>
              <a:t> “Dentro” se estiver entre 3 e 5</a:t>
            </a:r>
            <a:endParaRPr b="1" sz="3600">
              <a:solidFill>
                <a:srgbClr val="FFFFFF"/>
              </a:solidFill>
            </a:endParaRPr>
          </a:p>
          <a:p>
            <a:pPr indent="-457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Char char="●"/>
            </a:pPr>
            <a:r>
              <a:rPr b="1" lang="pt-BR" sz="3600">
                <a:solidFill>
                  <a:srgbClr val="FFFFFF"/>
                </a:solidFill>
              </a:rPr>
              <a:t>“Fora” se estiver fora do intervalo 4 e 7.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70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Operadores lógicos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&amp;&amp;  equivale ao E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|| equivale ao OU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! Não (inverte o valor lógico da sequência)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71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Crie um </a:t>
            </a:r>
            <a:r>
              <a:rPr b="1" lang="pt-BR" sz="3600">
                <a:solidFill>
                  <a:srgbClr val="FFFFFF"/>
                </a:solidFill>
              </a:rPr>
              <a:t>algoritmo</a:t>
            </a:r>
            <a:r>
              <a:rPr b="1" lang="pt-BR" sz="3600">
                <a:solidFill>
                  <a:srgbClr val="FFFFFF"/>
                </a:solidFill>
              </a:rPr>
              <a:t> que receba duas notas de um aluno, calcule a média e mostre se ele foi aprovado! Nota maior ou igual a 6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583775" y="292375"/>
            <a:ext cx="7953000" cy="3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&lt;h1&gt;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Como vai funcionar?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&lt;/h1&gt;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&lt;lorem Lipsum&gt;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Vamos fazer um jogo com algumas perguntas e desafios. 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Vocês terão um tempo pra pensar e resolver o desafio em grupo </a:t>
            </a:r>
            <a:endParaRPr b="1"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Ao final do tempo cada  time apresenta uma resposta</a:t>
            </a:r>
            <a:r>
              <a:rPr b="1" lang="pt-BR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&lt;/lorem lipsum&gt;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72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Condicionais if e else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Lato"/>
                <a:ea typeface="Lato"/>
                <a:cs typeface="Lato"/>
                <a:sym typeface="Lato"/>
              </a:rPr>
              <a:t>if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(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condição verdadeira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) {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Instruções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}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73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Operador ternário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Lato"/>
                <a:ea typeface="Lato"/>
                <a:cs typeface="Lato"/>
                <a:sym typeface="Lato"/>
              </a:rPr>
              <a:t>condição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?</a:t>
            </a:r>
            <a:r>
              <a:rPr b="1" lang="pt-BR" sz="30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pt-BR" sz="3000">
                <a:solidFill>
                  <a:srgbClr val="6AA84F"/>
                </a:solidFill>
                <a:latin typeface="Lato"/>
                <a:ea typeface="Lato"/>
                <a:cs typeface="Lato"/>
                <a:sym typeface="Lato"/>
              </a:rPr>
              <a:t>se verdadeiro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b="1" lang="pt-BR" sz="30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pt-BR" sz="3000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se falso</a:t>
            </a:r>
            <a:endParaRPr b="1" sz="3000">
              <a:solidFill>
                <a:srgbClr val="CC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CC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Serve para simplificar a sintaxe quando temos uma condição com duas opções (se verdadeiro e se falso)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4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No programa anterior </a:t>
            </a:r>
            <a:r>
              <a:rPr b="1" lang="pt-BR" sz="3600">
                <a:solidFill>
                  <a:srgbClr val="FFFFFF"/>
                </a:solidFill>
              </a:rPr>
              <a:t>mostre se ele foi aprovado e também se ele foi reprovado! Caso tenha tirado menos que 6!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5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Condicionais if e else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Lato"/>
                <a:ea typeface="Lato"/>
                <a:cs typeface="Lato"/>
                <a:sym typeface="Lato"/>
              </a:rPr>
              <a:t>if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(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condição verdadeira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) {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Instruções 1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} </a:t>
            </a:r>
            <a:r>
              <a:rPr b="1" lang="pt-BR" sz="3000">
                <a:latin typeface="Lato"/>
                <a:ea typeface="Lato"/>
                <a:cs typeface="Lato"/>
                <a:sym typeface="Lato"/>
              </a:rPr>
              <a:t>else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{             (condição falsa)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	Instruções  2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}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6"/>
          <p:cNvSpPr txBox="1"/>
          <p:nvPr/>
        </p:nvSpPr>
        <p:spPr>
          <a:xfrm>
            <a:off x="752325" y="10390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FFFFFF"/>
                </a:solidFill>
              </a:rPr>
              <a:t>Agora vamos dar a chance ao aluno de fazer uma recuperação caso ele tenha tirado uma nota entre 5 e 6.</a:t>
            </a:r>
            <a:endParaRPr b="1"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77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Condicionais if e else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3000">
                <a:latin typeface="Lato"/>
                <a:ea typeface="Lato"/>
                <a:cs typeface="Lato"/>
                <a:sym typeface="Lato"/>
              </a:rPr>
              <a:t>if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(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condição verdadeira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) {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Instruções 1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} </a:t>
            </a:r>
            <a:r>
              <a:rPr b="1" lang="pt-BR" sz="3000">
                <a:latin typeface="Lato"/>
                <a:ea typeface="Lato"/>
                <a:cs typeface="Lato"/>
                <a:sym typeface="Lato"/>
              </a:rPr>
              <a:t>else if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nova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pt-BR" sz="30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condição verdadeira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)</a:t>
            </a:r>
            <a:r>
              <a:rPr b="1" lang="pt-BR" sz="30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3000">
                <a:latin typeface="Lato"/>
                <a:ea typeface="Lato"/>
                <a:cs typeface="Lato"/>
                <a:sym typeface="Lato"/>
              </a:rPr>
              <a:t>{ 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	Instruções  2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}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78"/>
          <p:cNvSpPr txBox="1"/>
          <p:nvPr/>
        </p:nvSpPr>
        <p:spPr>
          <a:xfrm>
            <a:off x="370200" y="517025"/>
            <a:ext cx="8321700" cy="42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Vamos criar um programa Urna eletrônica para receber o voto de sua heroína favorita. Neste algoritmo o usuário digita o seu voto. 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Se for 0 - voto nulo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Se for 10 - voto Mulher Maravilha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Se for 20 - voto Capitã Marvel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Se não digitar nada, voto Vai pra Carla de Bona</a:t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79"/>
          <p:cNvSpPr txBox="1"/>
          <p:nvPr>
            <p:ph idx="1" type="body"/>
          </p:nvPr>
        </p:nvSpPr>
        <p:spPr>
          <a:xfrm>
            <a:off x="613000" y="534900"/>
            <a:ext cx="8168100" cy="45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Condicionais switch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fruta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"Laranjas"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pt-BR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"As laranjas custam $0.59 o quilo."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"Maçãs"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pt-BR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"Maçãs custam $0.32 o quilo."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"Bananas"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pt-BR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"Bananas custam $0.48 o quilo."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906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default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console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pt-BR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"Desculpe, estamos sem nenhuma "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9A6E3A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fruta </a:t>
            </a:r>
            <a:r>
              <a:rPr lang="pt-BR">
                <a:solidFill>
                  <a:srgbClr val="9A6E3A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"."</a:t>
            </a: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r>
              <a:rPr lang="pt-BR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999999"/>
              </a:solidFill>
              <a:highlight>
                <a:srgbClr val="EEEEE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80"/>
          <p:cNvSpPr txBox="1"/>
          <p:nvPr/>
        </p:nvSpPr>
        <p:spPr>
          <a:xfrm>
            <a:off x="370200" y="15893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Crie um  algoritmo contador de passos que acumule os valores de passos informados pelo usuário até que a meta seja atingida ( a meta é 1000 passos)</a:t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1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Estrutura de repetição com while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while (condição) {</a:t>
            </a:r>
            <a:endParaRPr sz="30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rotina</a:t>
            </a:r>
            <a:endParaRPr sz="30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828800" marR="1397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0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1500"/>
              </a:spcBef>
              <a:spcAft>
                <a:spcPts val="1600"/>
              </a:spcAft>
              <a:buNone/>
            </a:pPr>
            <a:r>
              <a:rPr lang="pt-BR" sz="24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Importante!!! Tem que ter uma variável de controle para não entrar num looping infinito</a:t>
            </a:r>
            <a:endParaRPr sz="2400">
              <a:solidFill>
                <a:srgbClr val="98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945600" y="1455575"/>
            <a:ext cx="72528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&lt;lorem Lipsum&gt;</a:t>
            </a:r>
            <a:endParaRPr b="1" sz="36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Aquecimento</a:t>
            </a:r>
            <a:endParaRPr b="1" sz="6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&lt;/lorem lipsum&gt;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82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Contadores vs. Acumuladores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Ambos mudam a cada iteração: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Contadores - iteram (+1, +2)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SzPts val="3000"/>
              <a:buFont typeface="Lato"/>
              <a:buChar char="●"/>
            </a:pPr>
            <a:r>
              <a:rPr lang="pt-BR" sz="3000">
                <a:latin typeface="Lato"/>
                <a:ea typeface="Lato"/>
                <a:cs typeface="Lato"/>
                <a:sym typeface="Lato"/>
              </a:rPr>
              <a:t>Acumuladores - somam valores, acumulam o valor resultante</a:t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83"/>
          <p:cNvSpPr txBox="1"/>
          <p:nvPr/>
        </p:nvSpPr>
        <p:spPr>
          <a:xfrm>
            <a:off x="370200" y="15893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Crie um programa que conte de 1 até 10 de 1 em 1 usando a estrutura de for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84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Estrutura de repetição com for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 sz="24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lang="pt-BR" sz="2400">
                <a:solidFill>
                  <a:srgbClr val="9A6E3A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0055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lang="pt-BR" sz="2400">
                <a:solidFill>
                  <a:srgbClr val="9A6E3A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0055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i</a:t>
            </a:r>
            <a:r>
              <a:rPr lang="pt-BR" sz="2400">
                <a:solidFill>
                  <a:srgbClr val="9A6E3A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instruções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pt-BR" sz="24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inicio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80000"/>
                </a:solidFill>
                <a:latin typeface="Consolas"/>
                <a:ea typeface="Consolas"/>
                <a:cs typeface="Consolas"/>
                <a:sym typeface="Consolas"/>
              </a:rPr>
              <a:t>condição para fim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passo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  instruções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85"/>
          <p:cNvSpPr txBox="1"/>
          <p:nvPr/>
        </p:nvSpPr>
        <p:spPr>
          <a:xfrm>
            <a:off x="370200" y="15893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Agora faça o</a:t>
            </a:r>
            <a:r>
              <a:rPr b="1" lang="pt-BR" sz="3000">
                <a:solidFill>
                  <a:srgbClr val="FFFFFF"/>
                </a:solidFill>
              </a:rPr>
              <a:t> programa que contar de 10 até 0, mas de 2 em dois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86"/>
          <p:cNvSpPr txBox="1"/>
          <p:nvPr>
            <p:ph idx="1" type="body"/>
          </p:nvPr>
        </p:nvSpPr>
        <p:spPr>
          <a:xfrm>
            <a:off x="613000" y="534900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Estrutura de repetição com for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var inicio = 10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var fim = 0 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var passo = 2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397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(var i = </a:t>
            </a:r>
            <a:r>
              <a:rPr lang="pt-BR" sz="24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inicio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i &gt; </a:t>
            </a:r>
            <a:r>
              <a:rPr lang="pt-BR" sz="2400">
                <a:solidFill>
                  <a:srgbClr val="980000"/>
                </a:solidFill>
                <a:latin typeface="Consolas"/>
                <a:ea typeface="Consolas"/>
                <a:cs typeface="Consolas"/>
                <a:sym typeface="Consolas"/>
              </a:rPr>
              <a:t>fim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 += passo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33400" marR="1397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Instruções</a:t>
            </a:r>
            <a:endParaRPr sz="2400">
              <a:solidFill>
                <a:srgbClr val="33333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397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87"/>
          <p:cNvSpPr txBox="1"/>
          <p:nvPr/>
        </p:nvSpPr>
        <p:spPr>
          <a:xfrm>
            <a:off x="370200" y="15893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Agora você tem que criar um programa gerenciador de hábitos. Esse programa executa um laço durante 7 dias </a:t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CDDF3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88"/>
          <p:cNvSpPr txBox="1"/>
          <p:nvPr>
            <p:ph idx="1" type="body"/>
          </p:nvPr>
        </p:nvSpPr>
        <p:spPr>
          <a:xfrm>
            <a:off x="550225" y="539275"/>
            <a:ext cx="8168100" cy="4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7E459B"/>
                </a:solidFill>
                <a:latin typeface="Lato"/>
                <a:ea typeface="Lato"/>
                <a:cs typeface="Lato"/>
                <a:sym typeface="Lato"/>
              </a:rPr>
              <a:t>Arrays (um tipo especial de objeto)</a:t>
            </a:r>
            <a:endParaRPr b="1" sz="3600">
              <a:solidFill>
                <a:srgbClr val="7E459B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var </a:t>
            </a:r>
            <a:r>
              <a:rPr b="1" lang="pt-BR" sz="2800">
                <a:latin typeface="Lato"/>
                <a:ea typeface="Lato"/>
                <a:cs typeface="Lato"/>
                <a:sym typeface="Lato"/>
              </a:rPr>
              <a:t>array 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= [</a:t>
            </a:r>
            <a:r>
              <a:rPr lang="pt-BR" sz="28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 ‘primeiro’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pt-BR" sz="28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pt-BR" sz="2800">
                <a:solidFill>
                  <a:srgbClr val="6AA84F"/>
                </a:solidFill>
                <a:latin typeface="Lato"/>
                <a:ea typeface="Lato"/>
                <a:cs typeface="Lato"/>
                <a:sym typeface="Lato"/>
              </a:rPr>
              <a:t>true 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pt-BR" sz="2800">
                <a:solidFill>
                  <a:srgbClr val="9900FF"/>
                </a:solidFill>
                <a:latin typeface="Lato"/>
                <a:ea typeface="Lato"/>
                <a:cs typeface="Lato"/>
                <a:sym typeface="Lato"/>
              </a:rPr>
              <a:t>[7] 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pt-BR" sz="2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{nome: ‘Jo’}</a:t>
            </a:r>
            <a:r>
              <a:rPr lang="pt-BR" sz="2800">
                <a:latin typeface="Lato"/>
                <a:ea typeface="Lato"/>
                <a:cs typeface="Lato"/>
                <a:sym typeface="Lato"/>
              </a:rPr>
              <a:t>]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array[0]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array[1]</a:t>
            </a:r>
            <a:endParaRPr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2800">
                <a:latin typeface="Lato"/>
                <a:ea typeface="Lato"/>
                <a:cs typeface="Lato"/>
                <a:sym typeface="Lato"/>
              </a:rPr>
              <a:t>E o último?</a:t>
            </a:r>
            <a:endParaRPr sz="2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9"/>
          <p:cNvSpPr txBox="1"/>
          <p:nvPr/>
        </p:nvSpPr>
        <p:spPr>
          <a:xfrm>
            <a:off x="370200" y="15893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Pesquisem 2 métodos aplicáveis a arrays e demonstre como eles funcionam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(não vale repetir)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90"/>
          <p:cNvSpPr txBox="1"/>
          <p:nvPr/>
        </p:nvSpPr>
        <p:spPr>
          <a:xfrm>
            <a:off x="370200" y="10559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Faça um algoritmo que receba o 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array = [5, 37, 18, 59, </a:t>
            </a:r>
            <a:r>
              <a:rPr b="1" lang="pt-BR" sz="3000">
                <a:solidFill>
                  <a:schemeClr val="lt1"/>
                </a:solidFill>
              </a:rPr>
              <a:t>12, -5] e faça as seguintes operações:</a:t>
            </a:r>
            <a:endParaRPr b="1" sz="3000">
              <a:solidFill>
                <a:schemeClr val="lt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pt-BR" sz="3000">
                <a:solidFill>
                  <a:schemeClr val="lt1"/>
                </a:solidFill>
              </a:rPr>
              <a:t> Mostre o maior</a:t>
            </a:r>
            <a:endParaRPr b="1" sz="3000">
              <a:solidFill>
                <a:schemeClr val="lt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</a:pPr>
            <a:r>
              <a:rPr b="1" lang="pt-BR" sz="3000">
                <a:solidFill>
                  <a:schemeClr val="lt1"/>
                </a:solidFill>
              </a:rPr>
              <a:t> Mostre o menor</a:t>
            </a:r>
            <a:endParaRPr b="1" sz="30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91"/>
          <p:cNvSpPr txBox="1"/>
          <p:nvPr/>
        </p:nvSpPr>
        <p:spPr>
          <a:xfrm>
            <a:off x="370200" y="1055950"/>
            <a:ext cx="8321700" cy="3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Faça um algoritmo que receba o </a:t>
            </a:r>
            <a:endParaRPr b="1" sz="3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array = [5, 37, 18, 59, </a:t>
            </a:r>
            <a:r>
              <a:rPr b="1" lang="pt-BR" sz="3000">
                <a:solidFill>
                  <a:schemeClr val="lt1"/>
                </a:solidFill>
              </a:rPr>
              <a:t>12, -5] e ordene esse array do menor para o maior</a:t>
            </a:r>
            <a:r>
              <a:rPr b="1" lang="pt-BR" sz="3000">
                <a:solidFill>
                  <a:schemeClr val="lt1"/>
                </a:solidFill>
              </a:rPr>
              <a:t> (sem apelar para o sort)</a:t>
            </a:r>
            <a:endParaRPr b="1" sz="30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/>
        </p:nvSpPr>
        <p:spPr>
          <a:xfrm>
            <a:off x="752325" y="1267675"/>
            <a:ext cx="7508100" cy="3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FFFFFF"/>
                </a:solidFill>
              </a:rPr>
              <a:t>Quando dizemos que JS é Case Sensitive significa...</a:t>
            </a:r>
            <a:endParaRPr b="1"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E459B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92"/>
          <p:cNvSpPr txBox="1"/>
          <p:nvPr/>
        </p:nvSpPr>
        <p:spPr>
          <a:xfrm>
            <a:off x="370200" y="751150"/>
            <a:ext cx="83217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Crie um programa gerador de estrelas. O usuário informa um número, e o programa gera uma pirâmide de estrelas  no seguinte formato: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Ex.: Usuário informa 5 e o programa retorna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*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* *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* * *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* * * * 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* * * * * </a:t>
            </a:r>
            <a:endParaRPr b="1" sz="26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FFFFF"/>
                </a:solidFill>
              </a:rPr>
              <a:t> </a:t>
            </a:r>
            <a:endParaRPr b="1" sz="2600"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93"/>
          <p:cNvSpPr txBox="1"/>
          <p:nvPr>
            <p:ph idx="1" type="body"/>
          </p:nvPr>
        </p:nvSpPr>
        <p:spPr>
          <a:xfrm>
            <a:off x="945600" y="1455575"/>
            <a:ext cx="72528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&lt;lorem Lipsum&gt;</a:t>
            </a:r>
            <a:endParaRPr b="1" sz="36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Feshow!</a:t>
            </a:r>
            <a:endParaRPr b="1" sz="6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&lt;/lorem lipsum&gt;</a:t>
            </a:r>
            <a:endParaRPr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382BA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idx="1" type="body"/>
          </p:nvPr>
        </p:nvSpPr>
        <p:spPr>
          <a:xfrm>
            <a:off x="475400" y="522025"/>
            <a:ext cx="8229600" cy="4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JS é uma linguagem sensível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JS faz distinção entre maiúscula e minúscula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Tanto faz usar maiúscula ou minúscula, dá na mesma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CDDF3"/>
              </a:buClr>
              <a:buSzPts val="3000"/>
              <a:buFont typeface="Lato"/>
              <a:buAutoNum type="alphaLcParenR"/>
            </a:pPr>
            <a:r>
              <a:rPr lang="pt-BR" sz="3000">
                <a:solidFill>
                  <a:srgbClr val="ECDDF3"/>
                </a:solidFill>
                <a:latin typeface="Lato"/>
                <a:ea typeface="Lato"/>
                <a:cs typeface="Lato"/>
                <a:sym typeface="Lato"/>
              </a:rPr>
              <a:t>JS é uma linguagem que cria caso</a:t>
            </a:r>
            <a:endParaRPr sz="3000">
              <a:solidFill>
                <a:srgbClr val="ECDD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